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76" r:id="rId5"/>
    <p:sldId id="277" r:id="rId6"/>
    <p:sldId id="278" r:id="rId7"/>
    <p:sldId id="279" r:id="rId8"/>
    <p:sldId id="280" r:id="rId9"/>
    <p:sldId id="281" r:id="rId10"/>
    <p:sldId id="283" r:id="rId11"/>
    <p:sldId id="259" r:id="rId12"/>
    <p:sldId id="275" r:id="rId13"/>
    <p:sldId id="274" r:id="rId14"/>
    <p:sldId id="285" r:id="rId15"/>
    <p:sldId id="284" r:id="rId16"/>
    <p:sldId id="260" r:id="rId17"/>
    <p:sldId id="261" r:id="rId18"/>
    <p:sldId id="262" r:id="rId19"/>
    <p:sldId id="286" r:id="rId20"/>
    <p:sldId id="287" r:id="rId21"/>
    <p:sldId id="264" r:id="rId22"/>
    <p:sldId id="266" r:id="rId23"/>
    <p:sldId id="267" r:id="rId24"/>
    <p:sldId id="268" r:id="rId25"/>
    <p:sldId id="269" r:id="rId26"/>
    <p:sldId id="270" r:id="rId27"/>
    <p:sldId id="288" r:id="rId28"/>
    <p:sldId id="289" r:id="rId29"/>
    <p:sldId id="271" r:id="rId30"/>
    <p:sldId id="290" r:id="rId31"/>
    <p:sldId id="272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0"/>
    <p:restoredTop sz="94694"/>
  </p:normalViewPr>
  <p:slideViewPr>
    <p:cSldViewPr snapToGrid="0">
      <p:cViewPr varScale="1">
        <p:scale>
          <a:sx n="117" d="100"/>
          <a:sy n="11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8370C-0BB0-364B-9EDA-BA0A2C06E1E5}" type="datetimeFigureOut">
              <a:rPr lang="en-US" smtClean="0"/>
              <a:t>6/9/23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0F942-C98E-E84B-A15F-BFCDE90D9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74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0F942-C98E-E84B-A15F-BFCDE90D93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5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EFB35-94B3-7390-C73C-7515F3641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DD2FD-74C8-654C-BE64-5C1A8E6A8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404D8-0F4C-0221-32B5-AFFF27F4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35A4C-864E-2D81-77F6-9E55FDAF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BD0B9-4B9F-0E42-D502-3C2B3AD6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CB4C-DC4E-B5B8-75E5-15F09222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CE0AA-8895-A84F-EE51-83C755778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40DB8-E14E-5B37-BACD-5EE9A7CF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418AA-4CC1-C3A2-FD5E-82DCB200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4AE77-239F-DE3C-AB29-CB658BCB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84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EB302E-4FB9-29A3-A1F3-B3702899C0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C48F8-412D-B3C2-CEEB-D9E1F7419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70E30-6017-0A81-0EA5-AFF61582B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FF92D-B2CA-D77C-D28D-6B630112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B9983-6CC6-DDDB-18E8-EB7EB7CE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7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130A-CE01-395B-8A4A-ADCC5E66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73514-9453-0B69-BFAD-6E79181FA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C10A3-0663-2CD0-A7C2-F71FF9CD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286F1-1193-85CD-EECB-57A9D7A5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4C02B-E17F-5A14-B074-F905E337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1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FDC2-2D43-CD17-96DE-37B5E0263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C7718-78F5-807E-8765-A93D151FB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2029B-B065-1C2C-3566-7B6FC0277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7A075-1301-4F8E-90F2-8737ED28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02440-3FEF-A430-8E79-4AE7C60C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8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90E-1469-80A0-D798-549C41E4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6254-2B1B-990A-681A-C31A40C19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EAB8F-7D3C-15CB-60B1-F433C5E3D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BE295-8075-15FD-1B2B-95F17129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E5D23-4003-62D3-561E-59044E30F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2C92E-1CDD-115E-8409-45B2A8FF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32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AC00-A015-EDDC-31C7-0DE2BBD4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46E94-EDB0-A2AB-21F9-1EDEEF5A8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91157-9F24-AC2D-5A41-882809EF3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FA4EC-2D12-F11B-6BDD-17F65E652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EDCE7-45AA-85AD-3D7E-590D60491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6CEFB9-A447-DE5D-4EB5-E7E9A0C43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EF3D08-AD18-E741-9515-0AF8F870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68CAD-80DE-9DBA-97D2-8DC5AD8A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39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6972-AE6B-F147-585F-D8B4BB68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751C3B-5A23-A1BD-B8E8-F9B408FD7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8EFFE-2620-FC45-0730-E7127FEC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23E9D-991F-4BBF-9ED6-98A86815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7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A4A04-6DAD-9993-A47B-C9953A54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186AD-16B4-F9D2-A0E2-1FFD2E5F4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1200F-4F07-59BB-AC77-DE6BFA17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1210-DF16-3C6E-DA19-884C8426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6EC0-452D-E558-7CA6-A2C67856E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80870-ECD8-A7F5-7042-66D468902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924F5-BADE-79B0-006A-EA5B57D6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73071-E261-7E9C-8C69-D511A499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8D2BA-D31B-D626-8BD3-F665AE9E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D772-64F0-0988-C23D-AFB3911E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044845-E8BB-D496-B6CD-0C621D1CD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7BA1E-638E-3552-23BD-8454EACC4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DEC78-85BD-E654-EE36-DA4ED43E5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E3D87-B3F4-EC3A-0154-83D31CAF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9798A-F8AE-8CC1-8B18-AF352FD4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8FE0F3-13EE-4E50-4D5F-D8933BF4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50EF8-D34A-9A4E-D5CF-B2A994D5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DF4EA-19F1-CB86-4BD4-77702AA28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45EF1-A0A2-2C4D-AE8C-1DD919400B10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F133F-7CA5-B257-BC12-C7A6E8A30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C27A1-184C-0B1E-4758-30E7461B7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42932-81F8-9C4D-8D0E-BF5E3D7F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3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6131-D5BF-03B9-AA9A-3DC03053F5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Essentials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01386-11AC-7694-F812-11A7F6ABF5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03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05A1-54E1-109C-C817-CB5937D0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Assignments and Reference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2869E4-802E-E891-8314-0690FB3C8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1537"/>
            <a:ext cx="949735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556F5C-02FB-9672-92B3-409CC59CFC45}"/>
              </a:ext>
            </a:extLst>
          </p:cNvPr>
          <p:cNvSpPr txBox="1"/>
          <p:nvPr/>
        </p:nvSpPr>
        <p:spPr>
          <a:xfrm>
            <a:off x="1330036" y="1465118"/>
            <a:ext cx="883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variable is assigned to a value, it refers to the value’s memory  location or address. </a:t>
            </a:r>
          </a:p>
          <a:p>
            <a:r>
              <a:rPr lang="en-US" dirty="0"/>
              <a:t>It doesn’t equal to the value itself.</a:t>
            </a:r>
          </a:p>
        </p:txBody>
      </p:sp>
    </p:spTree>
    <p:extLst>
      <p:ext uri="{BB962C8B-B14F-4D97-AF65-F5344CB8AC3E}">
        <p14:creationId xmlns:p14="http://schemas.microsoft.com/office/powerpoint/2010/main" val="145241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0E5A4-D899-93CE-D52C-CA7003E5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types and structures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38D9-3F10-6A0D-D439-531A60774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280"/>
            <a:ext cx="10515600" cy="3193938"/>
          </a:xfrm>
        </p:spPr>
        <p:txBody>
          <a:bodyPr>
            <a:normAutofit/>
          </a:bodyPr>
          <a:lstStyle/>
          <a:p>
            <a:r>
              <a:rPr lang="en-US" dirty="0"/>
              <a:t>Numeric: Integers and float </a:t>
            </a:r>
          </a:p>
          <a:p>
            <a:r>
              <a:rPr lang="en-US" dirty="0"/>
              <a:t>Strings</a:t>
            </a:r>
          </a:p>
          <a:p>
            <a:r>
              <a:rPr lang="en-US" dirty="0"/>
              <a:t>Boolean</a:t>
            </a:r>
          </a:p>
          <a:p>
            <a:r>
              <a:rPr lang="en-US" dirty="0"/>
              <a:t>Type casting </a:t>
            </a:r>
          </a:p>
        </p:txBody>
      </p:sp>
    </p:spTree>
    <p:extLst>
      <p:ext uri="{BB962C8B-B14F-4D97-AF65-F5344CB8AC3E}">
        <p14:creationId xmlns:p14="http://schemas.microsoft.com/office/powerpoint/2010/main" val="317655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9E04-A151-19CF-B204-7762EE69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Numeric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3A9414-4BAE-0E52-023F-B1DB3E1C0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28" y="1926599"/>
            <a:ext cx="3507867" cy="30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BA3B7-C693-6280-B8D0-E805D9496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50"/>
          <a:stretch/>
        </p:blipFill>
        <p:spPr>
          <a:xfrm>
            <a:off x="4086295" y="1926599"/>
            <a:ext cx="7592286" cy="4083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10DAF-D8B4-176A-A27D-6F360A44E2E9}"/>
              </a:ext>
            </a:extLst>
          </p:cNvPr>
          <p:cNvSpPr txBox="1"/>
          <p:nvPr/>
        </p:nvSpPr>
        <p:spPr>
          <a:xfrm>
            <a:off x="2254827" y="1433945"/>
            <a:ext cx="530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two numeric data types: integers and floats </a:t>
            </a:r>
          </a:p>
        </p:txBody>
      </p:sp>
    </p:spTree>
    <p:extLst>
      <p:ext uri="{BB962C8B-B14F-4D97-AF65-F5344CB8AC3E}">
        <p14:creationId xmlns:p14="http://schemas.microsoft.com/office/powerpoint/2010/main" val="242386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4C8D-ED41-18F9-9EC9-C5254206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Types: Strings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2F7DE-45F7-7C20-180B-1CF9B8317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20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Python has powerful and flexible built-in string processing capabilities.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563C92-B848-52A3-A7E9-8C267D74DF70}"/>
              </a:ext>
            </a:extLst>
          </p:cNvPr>
          <p:cNvSpPr/>
          <p:nvPr/>
        </p:nvSpPr>
        <p:spPr>
          <a:xfrm>
            <a:off x="515007" y="2827283"/>
            <a:ext cx="1681655" cy="725214"/>
          </a:xfrm>
          <a:prstGeom prst="roundRect">
            <a:avLst/>
          </a:prstGeom>
          <a:solidFill>
            <a:srgbClr val="FFE6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Strings</a:t>
            </a:r>
            <a:r>
              <a:rPr lang="en-US" dirty="0"/>
              <a:t>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38CD6AE-51FC-054D-D21B-70B9CD444752}"/>
              </a:ext>
            </a:extLst>
          </p:cNvPr>
          <p:cNvSpPr/>
          <p:nvPr/>
        </p:nvSpPr>
        <p:spPr>
          <a:xfrm>
            <a:off x="2385848" y="3016251"/>
            <a:ext cx="914400" cy="34946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46CB2-A3EC-9B7F-C414-612BEDB1C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493" y="2730555"/>
            <a:ext cx="61595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8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E132F-437B-B585-2CEE-BB400722B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179" y="1825625"/>
            <a:ext cx="9863642" cy="43513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5F0C1A-01B8-2ED9-181D-DA3EB779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Basic Data Types: None and Booleans (True or False ) </a:t>
            </a:r>
          </a:p>
        </p:txBody>
      </p:sp>
    </p:spTree>
    <p:extLst>
      <p:ext uri="{BB962C8B-B14F-4D97-AF65-F5344CB8AC3E}">
        <p14:creationId xmlns:p14="http://schemas.microsoft.com/office/powerpoint/2010/main" val="22915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28FB-02A1-646D-00A0-3F2F0A97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Type Casting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D6571-D4A1-F846-B70A-5AFDEC7E7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6" b="5935"/>
          <a:stretch/>
        </p:blipFill>
        <p:spPr>
          <a:xfrm>
            <a:off x="1539695" y="3106881"/>
            <a:ext cx="5692377" cy="2849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73CE1-2A8B-4629-3EEC-358E2628A1BD}"/>
              </a:ext>
            </a:extLst>
          </p:cNvPr>
          <p:cNvSpPr txBox="1"/>
          <p:nvPr/>
        </p:nvSpPr>
        <p:spPr>
          <a:xfrm>
            <a:off x="1091045" y="1892774"/>
            <a:ext cx="102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change the data type of a number using type casting. Use int(x), of float(x) or str(x) to change type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F4845-4A88-D761-A339-272FAB929FA8}"/>
              </a:ext>
            </a:extLst>
          </p:cNvPr>
          <p:cNvSpPr txBox="1"/>
          <p:nvPr/>
        </p:nvSpPr>
        <p:spPr>
          <a:xfrm>
            <a:off x="7973331" y="3457638"/>
            <a:ext cx="168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Float number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55888-5819-6E31-E483-3634610FCFE8}"/>
              </a:ext>
            </a:extLst>
          </p:cNvPr>
          <p:cNvSpPr txBox="1"/>
          <p:nvPr/>
        </p:nvSpPr>
        <p:spPr>
          <a:xfrm>
            <a:off x="7973331" y="4457657"/>
            <a:ext cx="207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cast to integer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E7285-164A-6468-770B-E9B333EF85FD}"/>
              </a:ext>
            </a:extLst>
          </p:cNvPr>
          <p:cNvSpPr txBox="1"/>
          <p:nvPr/>
        </p:nvSpPr>
        <p:spPr>
          <a:xfrm>
            <a:off x="7973331" y="5360662"/>
            <a:ext cx="248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cast to string value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CFEE75-816D-9428-DADB-B7A9D18C8891}"/>
              </a:ext>
            </a:extLst>
          </p:cNvPr>
          <p:cNvCxnSpPr>
            <a:cxnSpLocks/>
          </p:cNvCxnSpPr>
          <p:nvPr/>
        </p:nvCxnSpPr>
        <p:spPr>
          <a:xfrm flipH="1">
            <a:off x="4867175" y="3717074"/>
            <a:ext cx="2773646" cy="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60F94B-02F1-16CB-BD85-3DA85C26650A}"/>
              </a:ext>
            </a:extLst>
          </p:cNvPr>
          <p:cNvCxnSpPr>
            <a:cxnSpLocks/>
          </p:cNvCxnSpPr>
          <p:nvPr/>
        </p:nvCxnSpPr>
        <p:spPr>
          <a:xfrm flipH="1">
            <a:off x="4939051" y="4631474"/>
            <a:ext cx="2773646" cy="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4C606D-5A0B-D0D4-95E5-7ECB001989D8}"/>
              </a:ext>
            </a:extLst>
          </p:cNvPr>
          <p:cNvCxnSpPr>
            <a:cxnSpLocks/>
          </p:cNvCxnSpPr>
          <p:nvPr/>
        </p:nvCxnSpPr>
        <p:spPr>
          <a:xfrm flipH="1">
            <a:off x="5063743" y="5462747"/>
            <a:ext cx="2773646" cy="0"/>
          </a:xfrm>
          <a:prstGeom prst="straightConnector1">
            <a:avLst/>
          </a:prstGeom>
          <a:ln w="222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98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3B5D-FC97-41AE-3FA1-1584EC89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Data Structures : Lists and 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A6DD-1120-F8A3-3A6E-7E0CFDB62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884"/>
            <a:ext cx="10515600" cy="565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 Lists: </a:t>
            </a:r>
            <a:r>
              <a:rPr lang="en-US" sz="1800" dirty="0"/>
              <a:t>A list is one-dimensional sequence of items which can be of mixed data types.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0D36-5580-4A09-4B49-050EEB9FA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74"/>
          <a:stretch/>
        </p:blipFill>
        <p:spPr>
          <a:xfrm>
            <a:off x="526863" y="1996431"/>
            <a:ext cx="8581044" cy="4496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36A6D4-C74B-28B2-6213-2859854082C0}"/>
              </a:ext>
            </a:extLst>
          </p:cNvPr>
          <p:cNvSpPr txBox="1"/>
          <p:nvPr/>
        </p:nvSpPr>
        <p:spPr>
          <a:xfrm>
            <a:off x="9561728" y="2426103"/>
            <a:ext cx="133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a list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AC783-F379-7755-C4A0-CBB197A93B7E}"/>
              </a:ext>
            </a:extLst>
          </p:cNvPr>
          <p:cNvSpPr txBox="1"/>
          <p:nvPr/>
        </p:nvSpPr>
        <p:spPr>
          <a:xfrm>
            <a:off x="9535246" y="2877000"/>
            <a:ext cx="13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the list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362C5-8BD6-628C-07FA-3F22E2E177EB}"/>
              </a:ext>
            </a:extLst>
          </p:cNvPr>
          <p:cNvSpPr txBox="1"/>
          <p:nvPr/>
        </p:nvSpPr>
        <p:spPr>
          <a:xfrm>
            <a:off x="9561728" y="4260823"/>
            <a:ext cx="230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Access the data  with positive index value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F8184-3269-FBCA-CFF3-04E211F99558}"/>
              </a:ext>
            </a:extLst>
          </p:cNvPr>
          <p:cNvSpPr txBox="1"/>
          <p:nvPr/>
        </p:nvSpPr>
        <p:spPr>
          <a:xfrm>
            <a:off x="9748702" y="6015857"/>
            <a:ext cx="230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Access the data </a:t>
            </a:r>
          </a:p>
          <a:p>
            <a:r>
              <a:rPr lang="en-US" sz="1600" dirty="0"/>
              <a:t>at negative index value -2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FCD348-B3D1-B371-EA61-E251C9E3C658}"/>
              </a:ext>
            </a:extLst>
          </p:cNvPr>
          <p:cNvCxnSpPr/>
          <p:nvPr/>
        </p:nvCxnSpPr>
        <p:spPr>
          <a:xfrm flipH="1">
            <a:off x="7749629" y="2623003"/>
            <a:ext cx="17546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EB5B5-87B4-0DB2-F3FD-98ACB8045627}"/>
              </a:ext>
            </a:extLst>
          </p:cNvPr>
          <p:cNvCxnSpPr/>
          <p:nvPr/>
        </p:nvCxnSpPr>
        <p:spPr>
          <a:xfrm flipH="1">
            <a:off x="7749629" y="3087943"/>
            <a:ext cx="17546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C0083206-E379-0701-18D4-390C5F4CC2D1}"/>
              </a:ext>
            </a:extLst>
          </p:cNvPr>
          <p:cNvCxnSpPr>
            <a:cxnSpLocks/>
          </p:cNvCxnSpPr>
          <p:nvPr/>
        </p:nvCxnSpPr>
        <p:spPr>
          <a:xfrm rot="10800000">
            <a:off x="2671004" y="4260823"/>
            <a:ext cx="6833284" cy="396910"/>
          </a:xfrm>
          <a:prstGeom prst="bentConnector3">
            <a:avLst>
              <a:gd name="adj1" fmla="val 10006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E4E894E-8965-391C-0B14-7B6FBF9C2747}"/>
              </a:ext>
            </a:extLst>
          </p:cNvPr>
          <p:cNvCxnSpPr>
            <a:cxnSpLocks/>
          </p:cNvCxnSpPr>
          <p:nvPr/>
        </p:nvCxnSpPr>
        <p:spPr>
          <a:xfrm rot="10800000">
            <a:off x="2701962" y="6109790"/>
            <a:ext cx="6833284" cy="396910"/>
          </a:xfrm>
          <a:prstGeom prst="bentConnector3">
            <a:avLst>
              <a:gd name="adj1" fmla="val 10006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992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4F45-3BA5-754A-5577-B4908DD3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2334"/>
          </a:xfrm>
        </p:spPr>
        <p:txBody>
          <a:bodyPr/>
          <a:lstStyle/>
          <a:p>
            <a:r>
              <a:rPr lang="en-US" dirty="0"/>
              <a:t>3.1 Lists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91353-892C-5DF6-88FB-F6A0664E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list </a:t>
            </a:r>
          </a:p>
          <a:p>
            <a:r>
              <a:rPr lang="en-US" dirty="0"/>
              <a:t>Print the list.</a:t>
            </a:r>
          </a:p>
          <a:p>
            <a:r>
              <a:rPr lang="en-US" dirty="0"/>
              <a:t>Access elements of the list using indices</a:t>
            </a:r>
          </a:p>
          <a:p>
            <a:r>
              <a:rPr lang="en-US" dirty="0"/>
              <a:t>Modify list (add new items, remove items)</a:t>
            </a:r>
          </a:p>
          <a:p>
            <a:r>
              <a:rPr lang="en-US" dirty="0"/>
              <a:t>Slicing lists (using indices to get a subset of the list)</a:t>
            </a:r>
          </a:p>
        </p:txBody>
      </p:sp>
    </p:spTree>
    <p:extLst>
      <p:ext uri="{BB962C8B-B14F-4D97-AF65-F5344CB8AC3E}">
        <p14:creationId xmlns:p14="http://schemas.microsoft.com/office/powerpoint/2010/main" val="77146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2A3E5B-D163-DFD6-9239-D4E38C12D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74"/>
          <a:stretch/>
        </p:blipFill>
        <p:spPr>
          <a:xfrm>
            <a:off x="786635" y="762808"/>
            <a:ext cx="8581044" cy="4496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B5DD8F-44A3-A626-2FC1-09DC210FE5E3}"/>
              </a:ext>
            </a:extLst>
          </p:cNvPr>
          <p:cNvSpPr txBox="1"/>
          <p:nvPr/>
        </p:nvSpPr>
        <p:spPr>
          <a:xfrm>
            <a:off x="9811264" y="1136822"/>
            <a:ext cx="133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a list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6EA42-92C9-EC0D-B720-E9F8FC52B8E4}"/>
              </a:ext>
            </a:extLst>
          </p:cNvPr>
          <p:cNvSpPr txBox="1"/>
          <p:nvPr/>
        </p:nvSpPr>
        <p:spPr>
          <a:xfrm>
            <a:off x="9811263" y="1610498"/>
            <a:ext cx="13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View the list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DBE80-5B32-B7D1-FBD3-BACD6A62480C}"/>
              </a:ext>
            </a:extLst>
          </p:cNvPr>
          <p:cNvSpPr txBox="1"/>
          <p:nvPr/>
        </p:nvSpPr>
        <p:spPr>
          <a:xfrm>
            <a:off x="9700054" y="3012126"/>
            <a:ext cx="230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Access the data  with positive  index value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5FEB9D-9287-4B25-B71D-253123D8FC9D}"/>
              </a:ext>
            </a:extLst>
          </p:cNvPr>
          <p:cNvSpPr txBox="1"/>
          <p:nvPr/>
        </p:nvSpPr>
        <p:spPr>
          <a:xfrm>
            <a:off x="8822724" y="5205347"/>
            <a:ext cx="230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Access the data </a:t>
            </a:r>
          </a:p>
          <a:p>
            <a:r>
              <a:rPr lang="en-US" sz="1600" dirty="0"/>
              <a:t>at negative index value -2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3AE053-2772-F134-6931-86FB275E695D}"/>
              </a:ext>
            </a:extLst>
          </p:cNvPr>
          <p:cNvCxnSpPr/>
          <p:nvPr/>
        </p:nvCxnSpPr>
        <p:spPr>
          <a:xfrm flipH="1">
            <a:off x="7945395" y="1404616"/>
            <a:ext cx="17546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5C1539-4177-C9BC-A1AF-041FDEFDB8B2}"/>
              </a:ext>
            </a:extLst>
          </p:cNvPr>
          <p:cNvCxnSpPr/>
          <p:nvPr/>
        </p:nvCxnSpPr>
        <p:spPr>
          <a:xfrm flipH="1">
            <a:off x="7945395" y="1795164"/>
            <a:ext cx="17546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C4D166D-BCEF-7659-A528-61FB66899757}"/>
              </a:ext>
            </a:extLst>
          </p:cNvPr>
          <p:cNvCxnSpPr>
            <a:cxnSpLocks/>
          </p:cNvCxnSpPr>
          <p:nvPr/>
        </p:nvCxnSpPr>
        <p:spPr>
          <a:xfrm rot="10800000">
            <a:off x="2866770" y="3032294"/>
            <a:ext cx="6833284" cy="396910"/>
          </a:xfrm>
          <a:prstGeom prst="bentConnector3">
            <a:avLst>
              <a:gd name="adj1" fmla="val 9991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F1957D7-AAE0-1CD1-41BB-9A96539FEA1B}"/>
              </a:ext>
            </a:extLst>
          </p:cNvPr>
          <p:cNvCxnSpPr>
            <a:cxnSpLocks/>
          </p:cNvCxnSpPr>
          <p:nvPr/>
        </p:nvCxnSpPr>
        <p:spPr>
          <a:xfrm rot="10800000">
            <a:off x="2971800" y="4955114"/>
            <a:ext cx="5255876" cy="414348"/>
          </a:xfrm>
          <a:prstGeom prst="bentConnector3">
            <a:avLst>
              <a:gd name="adj1" fmla="val 99425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546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1D17A2-7052-1BC1-9BB9-C6D8AD24E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57034"/>
            <a:ext cx="6976758" cy="6072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E8E2A-A92C-5938-B054-EC56555E1078}"/>
              </a:ext>
            </a:extLst>
          </p:cNvPr>
          <p:cNvSpPr txBox="1"/>
          <p:nvPr/>
        </p:nvSpPr>
        <p:spPr>
          <a:xfrm>
            <a:off x="7904629" y="1652155"/>
            <a:ext cx="27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length of the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0F575-144A-8B83-1998-65BDBC073D2F}"/>
              </a:ext>
            </a:extLst>
          </p:cNvPr>
          <p:cNvSpPr txBox="1"/>
          <p:nvPr/>
        </p:nvSpPr>
        <p:spPr>
          <a:xfrm>
            <a:off x="7904629" y="2469573"/>
            <a:ext cx="294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new elements in the 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66463-D433-615D-5174-C0233AFFA332}"/>
              </a:ext>
            </a:extLst>
          </p:cNvPr>
          <p:cNvSpPr txBox="1"/>
          <p:nvPr/>
        </p:nvSpPr>
        <p:spPr>
          <a:xfrm>
            <a:off x="7904629" y="4034044"/>
            <a:ext cx="147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 item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E2E5F-CB23-9FAC-358D-E0BC3A24C926}"/>
              </a:ext>
            </a:extLst>
          </p:cNvPr>
          <p:cNvSpPr txBox="1"/>
          <p:nvPr/>
        </p:nvSpPr>
        <p:spPr>
          <a:xfrm>
            <a:off x="7904629" y="4836513"/>
            <a:ext cx="383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and remove items using indices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E9223-CAD5-5E7B-C493-82D2720C689A}"/>
              </a:ext>
            </a:extLst>
          </p:cNvPr>
          <p:cNvSpPr txBox="1"/>
          <p:nvPr/>
        </p:nvSpPr>
        <p:spPr>
          <a:xfrm>
            <a:off x="7904629" y="5778621"/>
            <a:ext cx="359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a new item at a certain index  </a:t>
            </a:r>
          </a:p>
        </p:txBody>
      </p:sp>
    </p:spTree>
    <p:extLst>
      <p:ext uri="{BB962C8B-B14F-4D97-AF65-F5344CB8AC3E}">
        <p14:creationId xmlns:p14="http://schemas.microsoft.com/office/powerpoint/2010/main" val="299135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D2A2-17F7-08A3-D197-305D588B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407A-CFB7-E877-1759-5DD493E5C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setup of a work environment using Anaconda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Identify the important built-in data types for Python </a:t>
            </a:r>
          </a:p>
          <a:p>
            <a:r>
              <a:rPr lang="en-US" dirty="0"/>
              <a:t>Discuss often-used data structures, such as lists and dictionaries</a:t>
            </a:r>
          </a:p>
          <a:p>
            <a:r>
              <a:rPr lang="en-US" dirty="0"/>
              <a:t>Illustrate more sophisticated and selective access in data structures with slicing</a:t>
            </a:r>
          </a:p>
          <a:p>
            <a:r>
              <a:rPr lang="en-US" dirty="0" err="1"/>
              <a:t>Describte</a:t>
            </a:r>
            <a:r>
              <a:rPr lang="en-US" dirty="0"/>
              <a:t> basic operators and functions </a:t>
            </a:r>
          </a:p>
          <a:p>
            <a:r>
              <a:rPr lang="en-US" dirty="0"/>
              <a:t>Demonstrate basic control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2605685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8EDD-81FF-50F2-2DE7-BB1BD494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structure: Slicing 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DC68B-F77C-07DD-63BE-5ED8C109A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26"/>
          <a:stretch/>
        </p:blipFill>
        <p:spPr>
          <a:xfrm>
            <a:off x="1620983" y="1875354"/>
            <a:ext cx="9635836" cy="3986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6BD88-9CAF-C5DA-A844-727060AF07C0}"/>
              </a:ext>
            </a:extLst>
          </p:cNvPr>
          <p:cNvSpPr txBox="1"/>
          <p:nvPr/>
        </p:nvSpPr>
        <p:spPr>
          <a:xfrm flipH="1">
            <a:off x="935181" y="150602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slice lists through indices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5CC7B-7968-DC13-AE05-177487B014FA}"/>
              </a:ext>
            </a:extLst>
          </p:cNvPr>
          <p:cNvSpPr txBox="1"/>
          <p:nvPr/>
        </p:nvSpPr>
        <p:spPr>
          <a:xfrm>
            <a:off x="5226627" y="3595254"/>
            <a:ext cx="6423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Count starts with the first index but stops before the second index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792146-DA5B-900C-8C20-DBA31762A27E}"/>
              </a:ext>
            </a:extLst>
          </p:cNvPr>
          <p:cNvSpPr txBox="1"/>
          <p:nvPr/>
        </p:nvSpPr>
        <p:spPr>
          <a:xfrm>
            <a:off x="5226627" y="4939371"/>
            <a:ext cx="703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Even with the negative  indices the counts  stops before the second index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164B89-DA6B-B7DE-082D-7FFAE2D0659A}"/>
              </a:ext>
            </a:extLst>
          </p:cNvPr>
          <p:cNvCxnSpPr>
            <a:cxnSpLocks/>
          </p:cNvCxnSpPr>
          <p:nvPr/>
        </p:nvCxnSpPr>
        <p:spPr>
          <a:xfrm flipH="1" flipV="1">
            <a:off x="4469905" y="3424229"/>
            <a:ext cx="652813" cy="3145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127803-0017-9215-D0AD-E0444A374B9D}"/>
              </a:ext>
            </a:extLst>
          </p:cNvPr>
          <p:cNvCxnSpPr>
            <a:cxnSpLocks/>
          </p:cNvCxnSpPr>
          <p:nvPr/>
        </p:nvCxnSpPr>
        <p:spPr>
          <a:xfrm flipH="1" flipV="1">
            <a:off x="4331360" y="4651552"/>
            <a:ext cx="791358" cy="4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45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8CA6E-9B87-F3F7-5927-43CB24C2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Data Structures: Dictionary (</a:t>
            </a:r>
            <a:r>
              <a:rPr lang="en-US" dirty="0" err="1"/>
              <a:t>dict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6D85E-9EB0-3025-19F6-BECF5436F37F}"/>
              </a:ext>
            </a:extLst>
          </p:cNvPr>
          <p:cNvSpPr txBox="1"/>
          <p:nvPr/>
        </p:nvSpPr>
        <p:spPr>
          <a:xfrm>
            <a:off x="529937" y="1363960"/>
            <a:ext cx="9705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Dictionaries store a mapping between a set of keys and a set of values.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keys are any immutable type and the values are any data type.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ictionary is within curly brackets { } and the keys and values are separated by 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</a:rPr>
              <a:t>a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colon (</a:t>
            </a:r>
            <a:r>
              <a:rPr lang="en-GB" dirty="0">
                <a:solidFill>
                  <a:srgbClr val="000000"/>
                </a:solidFill>
                <a:latin typeface="Helvetica Neue" panose="02000503000000020004" pitchFamily="2" charset="0"/>
                <a:sym typeface="Wingdings" pitchFamily="2" charset="2"/>
              </a:rPr>
              <a:t>:) </a:t>
            </a:r>
            <a:endParaRPr lang="en-GB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10380-D668-EA6C-CFD7-B3B07020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3" y="2841288"/>
            <a:ext cx="8912999" cy="3329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22E32-0129-DD1D-DD9C-5233B1F27C9B}"/>
              </a:ext>
            </a:extLst>
          </p:cNvPr>
          <p:cNvSpPr txBox="1"/>
          <p:nvPr/>
        </p:nvSpPr>
        <p:spPr>
          <a:xfrm>
            <a:off x="9564162" y="3059668"/>
            <a:ext cx="216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the dictionary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A2928-E45A-187D-4292-244E19A6C7FD}"/>
              </a:ext>
            </a:extLst>
          </p:cNvPr>
          <p:cNvSpPr txBox="1"/>
          <p:nvPr/>
        </p:nvSpPr>
        <p:spPr>
          <a:xfrm>
            <a:off x="9614496" y="3571062"/>
            <a:ext cx="206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 the dictionary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227FC-4634-ADB3-D42B-65DC7F9DFDBC}"/>
              </a:ext>
            </a:extLst>
          </p:cNvPr>
          <p:cNvSpPr txBox="1"/>
          <p:nvPr/>
        </p:nvSpPr>
        <p:spPr>
          <a:xfrm>
            <a:off x="9616116" y="4721320"/>
            <a:ext cx="17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 the keys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460ED-1B6A-4842-C179-5DE8FBC1FAE7}"/>
              </a:ext>
            </a:extLst>
          </p:cNvPr>
          <p:cNvSpPr txBox="1"/>
          <p:nvPr/>
        </p:nvSpPr>
        <p:spPr>
          <a:xfrm>
            <a:off x="9755496" y="5396529"/>
            <a:ext cx="191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 the values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A664DB-D5EC-3E67-720C-647967B5A845}"/>
              </a:ext>
            </a:extLst>
          </p:cNvPr>
          <p:cNvCxnSpPr/>
          <p:nvPr/>
        </p:nvCxnSpPr>
        <p:spPr>
          <a:xfrm flipH="1">
            <a:off x="3875809" y="3246704"/>
            <a:ext cx="568835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3024A4-0944-F900-F520-F029B7B3A603}"/>
              </a:ext>
            </a:extLst>
          </p:cNvPr>
          <p:cNvCxnSpPr/>
          <p:nvPr/>
        </p:nvCxnSpPr>
        <p:spPr>
          <a:xfrm flipH="1">
            <a:off x="3875809" y="3742004"/>
            <a:ext cx="568835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3D6055-2A44-805E-D1CB-28E410491588}"/>
              </a:ext>
            </a:extLst>
          </p:cNvPr>
          <p:cNvCxnSpPr/>
          <p:nvPr/>
        </p:nvCxnSpPr>
        <p:spPr>
          <a:xfrm flipH="1">
            <a:off x="3927763" y="4905986"/>
            <a:ext cx="568835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BBA2D2-FCB7-A9F5-6EA5-60CD4CC7E8DF}"/>
              </a:ext>
            </a:extLst>
          </p:cNvPr>
          <p:cNvCxnSpPr/>
          <p:nvPr/>
        </p:nvCxnSpPr>
        <p:spPr>
          <a:xfrm flipH="1">
            <a:off x="3927763" y="5581195"/>
            <a:ext cx="5688353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340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0931-E798-AFCC-3386-9DF2B9B4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Basic Operator: </a:t>
            </a:r>
            <a:r>
              <a:rPr lang="en-US" dirty="0">
                <a:solidFill>
                  <a:srgbClr val="FF0000"/>
                </a:solidFill>
              </a:rPr>
              <a:t>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C57EF-DDED-3FE4-E147-E593A4937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82797"/>
          </a:xfrm>
        </p:spPr>
        <p:txBody>
          <a:bodyPr>
            <a:normAutofit/>
          </a:bodyPr>
          <a:lstStyle/>
          <a:p>
            <a:r>
              <a:rPr lang="en-US" sz="1800" dirty="0"/>
              <a:t>The </a:t>
            </a:r>
            <a:r>
              <a:rPr lang="en-US" sz="1800" b="1" dirty="0">
                <a:solidFill>
                  <a:srgbClr val="FF0000"/>
                </a:solidFill>
              </a:rPr>
              <a:t>in</a:t>
            </a:r>
            <a:r>
              <a:rPr lang="en-US" sz="1800" b="1" dirty="0"/>
              <a:t> </a:t>
            </a:r>
            <a:r>
              <a:rPr lang="en-US" sz="1800" dirty="0"/>
              <a:t>operator is used to generate a Boolean value to indicate whether a given value is present in the container or not.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AC69C-D76C-B401-A4BF-23C0DE0D5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4"/>
          <a:stretch/>
        </p:blipFill>
        <p:spPr>
          <a:xfrm>
            <a:off x="838199" y="2483708"/>
            <a:ext cx="6919613" cy="3917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6C799B-4C14-D06D-DFA8-8AE5A3817DA6}"/>
              </a:ext>
            </a:extLst>
          </p:cNvPr>
          <p:cNvSpPr txBox="1"/>
          <p:nvPr/>
        </p:nvSpPr>
        <p:spPr>
          <a:xfrm>
            <a:off x="8983362" y="2646919"/>
            <a:ext cx="12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Create a list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6221D-6EB6-E100-0BD1-78BEC3DD72ED}"/>
              </a:ext>
            </a:extLst>
          </p:cNvPr>
          <p:cNvSpPr txBox="1"/>
          <p:nvPr/>
        </p:nvSpPr>
        <p:spPr>
          <a:xfrm>
            <a:off x="8788878" y="3375882"/>
            <a:ext cx="2100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presence of string </a:t>
            </a:r>
          </a:p>
          <a:p>
            <a:r>
              <a:rPr lang="en-US" sz="1600" dirty="0"/>
              <a:t>with in operator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803E00D-6ABB-2B39-1D52-959C1D23930F}"/>
              </a:ext>
            </a:extLst>
          </p:cNvPr>
          <p:cNvSpPr/>
          <p:nvPr/>
        </p:nvSpPr>
        <p:spPr>
          <a:xfrm>
            <a:off x="7970108" y="3249827"/>
            <a:ext cx="123568" cy="1013254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7A651-6D52-EC0E-E95B-4B1997D9B075}"/>
              </a:ext>
            </a:extLst>
          </p:cNvPr>
          <p:cNvCxnSpPr/>
          <p:nvPr/>
        </p:nvCxnSpPr>
        <p:spPr>
          <a:xfrm flipH="1">
            <a:off x="7574692" y="2829697"/>
            <a:ext cx="1214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A2444E-7A77-AB86-5355-F9E61704B3B5}"/>
              </a:ext>
            </a:extLst>
          </p:cNvPr>
          <p:cNvSpPr txBox="1"/>
          <p:nvPr/>
        </p:nvSpPr>
        <p:spPr>
          <a:xfrm>
            <a:off x="8849128" y="4624500"/>
            <a:ext cx="1437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Create a string 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0625DA5-16B0-FE0D-F535-8ACF819DCAFC}"/>
              </a:ext>
            </a:extLst>
          </p:cNvPr>
          <p:cNvSpPr/>
          <p:nvPr/>
        </p:nvSpPr>
        <p:spPr>
          <a:xfrm>
            <a:off x="7879492" y="5149093"/>
            <a:ext cx="152400" cy="1013254"/>
          </a:xfrm>
          <a:prstGeom prst="righ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3CCF47-245C-6D7D-63BD-1403911F1985}"/>
              </a:ext>
            </a:extLst>
          </p:cNvPr>
          <p:cNvSpPr txBox="1"/>
          <p:nvPr/>
        </p:nvSpPr>
        <p:spPr>
          <a:xfrm>
            <a:off x="8788877" y="5363332"/>
            <a:ext cx="2184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Test presence of a letter</a:t>
            </a:r>
          </a:p>
          <a:p>
            <a:r>
              <a:rPr lang="en-US" sz="1600" dirty="0"/>
              <a:t>with in operator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E51F22-50CB-8A79-6EFC-272C705F45A2}"/>
              </a:ext>
            </a:extLst>
          </p:cNvPr>
          <p:cNvCxnSpPr/>
          <p:nvPr/>
        </p:nvCxnSpPr>
        <p:spPr>
          <a:xfrm flipH="1">
            <a:off x="7486583" y="4793777"/>
            <a:ext cx="1214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930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1B15D-DF19-2EE0-BC15-9A88E7242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044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plus operator is used to concatenate (combine) lists or strings together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62A411-088B-FD10-260F-7FFEC080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Operator: </a:t>
            </a:r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0FB7A-D48A-460C-6863-8537D5DE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357" y="2702332"/>
            <a:ext cx="6781518" cy="37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17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36D08-284B-1903-9627-775F490C8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91" y="1420380"/>
            <a:ext cx="10515600" cy="96700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operator produces a new list, or string that repeats the original contents by the number of times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0DE3C6-84CC-4FEB-BB38-0221FBC0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Operator: 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F1617-3E2D-D523-E3D3-F43FAD16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445" y="2472061"/>
            <a:ext cx="5103340" cy="40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D7B6-04F6-CDEE-96E7-7F601CBE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650E9-BD7D-5259-304E-8192A41C3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9229"/>
          </a:xfrm>
        </p:spPr>
        <p:txBody>
          <a:bodyPr>
            <a:normAutofit/>
          </a:bodyPr>
          <a:lstStyle/>
          <a:p>
            <a:r>
              <a:rPr lang="en-US" sz="2000" dirty="0"/>
              <a:t>Functions are the primary and most important method of code </a:t>
            </a:r>
            <a:r>
              <a:rPr lang="en-US" sz="2000" dirty="0" err="1"/>
              <a:t>organisation</a:t>
            </a:r>
            <a:r>
              <a:rPr lang="en-US" sz="2000" dirty="0"/>
              <a:t> and reuse in Python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459A2B-A8A7-66EA-E1B1-D0146C5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88885"/>
              </p:ext>
            </p:extLst>
          </p:nvPr>
        </p:nvGraphicFramePr>
        <p:xfrm>
          <a:off x="1179384" y="2731765"/>
          <a:ext cx="426994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9946">
                  <a:extLst>
                    <a:ext uri="{9D8B030D-6E8A-4147-A177-3AD203B41FA5}">
                      <a16:colId xmlns:a16="http://schemas.microsoft.com/office/drawing/2014/main" val="38424275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Syntax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24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def&lt;</a:t>
                      </a:r>
                      <a:r>
                        <a:rPr lang="en-US" dirty="0" err="1"/>
                        <a:t>function_name</a:t>
                      </a:r>
                      <a:r>
                        <a:rPr lang="en-US" dirty="0"/>
                        <a:t>&gt;(arg1, arg2, …,</a:t>
                      </a:r>
                      <a:r>
                        <a:rPr lang="en-US" dirty="0" err="1"/>
                        <a:t>argN</a:t>
                      </a:r>
                      <a:r>
                        <a:rPr lang="en-US" dirty="0"/>
                        <a:t>):</a:t>
                      </a:r>
                    </a:p>
                    <a:p>
                      <a:r>
                        <a:rPr lang="en-US" dirty="0"/>
                        <a:t>           &lt;statements&gt;</a:t>
                      </a:r>
                    </a:p>
                    <a:p>
                      <a:r>
                        <a:rPr lang="en-US" dirty="0"/>
                        <a:t>            return&lt;value&gt;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5114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DC1A32-E436-D074-5981-A751438F0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010577"/>
              </p:ext>
            </p:extLst>
          </p:nvPr>
        </p:nvGraphicFramePr>
        <p:xfrm>
          <a:off x="6533978" y="2731765"/>
          <a:ext cx="426994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9946">
                  <a:extLst>
                    <a:ext uri="{9D8B030D-6E8A-4147-A177-3AD203B41FA5}">
                      <a16:colId xmlns:a16="http://schemas.microsoft.com/office/drawing/2014/main" val="38424275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424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Outcome of the function is communicated by a return statement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Arguments in parenthesis are passed in when the function is called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511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172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9BE0-DD79-CE18-188A-CA1E6FCB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8B38-0F81-4113-F27F-7082604D5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64" y="1665644"/>
            <a:ext cx="3747654" cy="2268392"/>
          </a:xfrm>
        </p:spPr>
        <p:txBody>
          <a:bodyPr>
            <a:normAutofit/>
          </a:bodyPr>
          <a:lstStyle/>
          <a:p>
            <a:r>
              <a:rPr lang="en-US" sz="2400" dirty="0"/>
              <a:t>A function should always have a return value</a:t>
            </a:r>
          </a:p>
          <a:p>
            <a:r>
              <a:rPr lang="en-US" sz="2400" dirty="0"/>
              <a:t>If return is not defined, then it returns None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CEE92-1F61-CBF6-7118-D582EC14F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8" y="4166754"/>
            <a:ext cx="5549900" cy="248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5BFBC-F6FC-AF95-BD6B-30FB1551B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3" t="7778" r="2384"/>
          <a:stretch/>
        </p:blipFill>
        <p:spPr>
          <a:xfrm>
            <a:off x="4585854" y="470756"/>
            <a:ext cx="7273638" cy="36959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63273-C534-DB4A-4886-2D6BAA8A63F1}"/>
              </a:ext>
            </a:extLst>
          </p:cNvPr>
          <p:cNvSpPr txBox="1"/>
          <p:nvPr/>
        </p:nvSpPr>
        <p:spPr>
          <a:xfrm>
            <a:off x="9916375" y="451417"/>
            <a:ext cx="169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function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8C525-89E0-A310-0B05-A29353CB81D6}"/>
              </a:ext>
            </a:extLst>
          </p:cNvPr>
          <p:cNvSpPr txBox="1"/>
          <p:nvPr/>
        </p:nvSpPr>
        <p:spPr>
          <a:xfrm>
            <a:off x="10190873" y="351212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function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60241-66BA-E9F7-643F-E240DD565FCC}"/>
              </a:ext>
            </a:extLst>
          </p:cNvPr>
          <p:cNvSpPr txBox="1"/>
          <p:nvPr/>
        </p:nvSpPr>
        <p:spPr>
          <a:xfrm>
            <a:off x="9916374" y="2047406"/>
            <a:ext cx="169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function 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053EB4F-B74D-10F8-D8E4-B2286C83CB24}"/>
              </a:ext>
            </a:extLst>
          </p:cNvPr>
          <p:cNvCxnSpPr>
            <a:cxnSpLocks/>
          </p:cNvCxnSpPr>
          <p:nvPr/>
        </p:nvCxnSpPr>
        <p:spPr>
          <a:xfrm rot="10800000">
            <a:off x="6842833" y="3612647"/>
            <a:ext cx="3210791" cy="184774"/>
          </a:xfrm>
          <a:prstGeom prst="bentConnector3">
            <a:avLst>
              <a:gd name="adj1" fmla="val 99515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FE3016-5B08-C990-5570-1C613B5BA5F2}"/>
              </a:ext>
            </a:extLst>
          </p:cNvPr>
          <p:cNvCxnSpPr>
            <a:stCxn id="11" idx="1"/>
          </p:cNvCxnSpPr>
          <p:nvPr/>
        </p:nvCxnSpPr>
        <p:spPr>
          <a:xfrm flipH="1">
            <a:off x="7751618" y="2232072"/>
            <a:ext cx="2164756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003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814F8-0870-622A-D36E-7386344F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Functions: Returning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FBF5B-EC5A-58BC-C55C-47B9F8189031}"/>
              </a:ext>
            </a:extLst>
          </p:cNvPr>
          <p:cNvSpPr txBox="1"/>
          <p:nvPr/>
        </p:nvSpPr>
        <p:spPr>
          <a:xfrm>
            <a:off x="1070264" y="1690688"/>
            <a:ext cx="622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a function to return a single value or multiple values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047C5-42C3-6A10-C014-C69F52B7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1" y="2215948"/>
            <a:ext cx="6224396" cy="4363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5F186-4A45-AF1F-F582-17B3207DC280}"/>
              </a:ext>
            </a:extLst>
          </p:cNvPr>
          <p:cNvSpPr txBox="1"/>
          <p:nvPr/>
        </p:nvSpPr>
        <p:spPr>
          <a:xfrm>
            <a:off x="7917872" y="2306781"/>
            <a:ext cx="169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function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1CE52-0CB6-6039-ECAF-2BC6E278C342}"/>
              </a:ext>
            </a:extLst>
          </p:cNvPr>
          <p:cNvSpPr txBox="1"/>
          <p:nvPr/>
        </p:nvSpPr>
        <p:spPr>
          <a:xfrm>
            <a:off x="9385870" y="4194400"/>
            <a:ext cx="230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a new function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CEA3C-2511-C4C1-DA9C-C956F30B6F1F}"/>
              </a:ext>
            </a:extLst>
          </p:cNvPr>
          <p:cNvSpPr txBox="1"/>
          <p:nvPr/>
        </p:nvSpPr>
        <p:spPr>
          <a:xfrm>
            <a:off x="8055120" y="348354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function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F01BD-4180-4E6A-3F1D-042C5176C8CA}"/>
              </a:ext>
            </a:extLst>
          </p:cNvPr>
          <p:cNvSpPr txBox="1"/>
          <p:nvPr/>
        </p:nvSpPr>
        <p:spPr>
          <a:xfrm>
            <a:off x="9608143" y="553944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function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7FB2E0-C8DC-5D75-B0DB-4EA6F46602F1}"/>
              </a:ext>
            </a:extLst>
          </p:cNvPr>
          <p:cNvSpPr txBox="1"/>
          <p:nvPr/>
        </p:nvSpPr>
        <p:spPr>
          <a:xfrm>
            <a:off x="9608143" y="5908772"/>
            <a:ext cx="171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returns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68CCD2-7D3C-D9BF-0BF8-4DF7441EA8AC}"/>
              </a:ext>
            </a:extLst>
          </p:cNvPr>
          <p:cNvCxnSpPr/>
          <p:nvPr/>
        </p:nvCxnSpPr>
        <p:spPr>
          <a:xfrm flipH="1">
            <a:off x="5403273" y="2483427"/>
            <a:ext cx="23899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4B718DA-0D95-14EC-274C-007050257E3F}"/>
              </a:ext>
            </a:extLst>
          </p:cNvPr>
          <p:cNvCxnSpPr>
            <a:cxnSpLocks/>
          </p:cNvCxnSpPr>
          <p:nvPr/>
        </p:nvCxnSpPr>
        <p:spPr>
          <a:xfrm rot="10800000">
            <a:off x="3574470" y="3515422"/>
            <a:ext cx="4343400" cy="217270"/>
          </a:xfrm>
          <a:prstGeom prst="bentConnector3">
            <a:avLst>
              <a:gd name="adj1" fmla="val 99761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E3EA33-C24E-4A72-ABAE-8C8592AD2B51}"/>
              </a:ext>
            </a:extLst>
          </p:cNvPr>
          <p:cNvCxnSpPr>
            <a:cxnSpLocks/>
          </p:cNvCxnSpPr>
          <p:nvPr/>
        </p:nvCxnSpPr>
        <p:spPr>
          <a:xfrm flipH="1">
            <a:off x="5665211" y="6072847"/>
            <a:ext cx="37206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522BD1C-B337-07E8-982C-1DA0CC9EBF0F}"/>
              </a:ext>
            </a:extLst>
          </p:cNvPr>
          <p:cNvCxnSpPr>
            <a:cxnSpLocks/>
          </p:cNvCxnSpPr>
          <p:nvPr/>
        </p:nvCxnSpPr>
        <p:spPr>
          <a:xfrm rot="10800000">
            <a:off x="5162668" y="5555978"/>
            <a:ext cx="4343400" cy="217270"/>
          </a:xfrm>
          <a:prstGeom prst="bentConnector3">
            <a:avLst>
              <a:gd name="adj1" fmla="val 99761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034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5C40-0E57-C256-2F50-9558C561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Build- in Sequence Functions: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0C53A-960D-1365-FE2D-582DAC8DF8D5}"/>
              </a:ext>
            </a:extLst>
          </p:cNvPr>
          <p:cNvSpPr txBox="1"/>
          <p:nvPr/>
        </p:nvSpPr>
        <p:spPr>
          <a:xfrm>
            <a:off x="935181" y="1435896"/>
            <a:ext cx="836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Sorted</a:t>
            </a:r>
            <a:r>
              <a:rPr lang="en-US" dirty="0"/>
              <a:t>: returns a new sorted list for a given sequence ( which might be a list or a string)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DBF05-0BF0-2649-350E-12F1397A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1" y="1789259"/>
            <a:ext cx="7772400" cy="2011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2D51C-1FDF-9431-2D9A-B4E5A3F3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09" y="3985493"/>
            <a:ext cx="7772400" cy="2791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6F9DA-7793-8676-EA1E-3FE949940892}"/>
              </a:ext>
            </a:extLst>
          </p:cNvPr>
          <p:cNvSpPr txBox="1"/>
          <p:nvPr/>
        </p:nvSpPr>
        <p:spPr>
          <a:xfrm>
            <a:off x="935180" y="3616161"/>
            <a:ext cx="460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reversed</a:t>
            </a:r>
            <a:r>
              <a:rPr lang="en-US" dirty="0"/>
              <a:t>: returns iterated data in reverse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56A8E-41BA-6F83-A664-695287B81FD4}"/>
              </a:ext>
            </a:extLst>
          </p:cNvPr>
          <p:cNvSpPr txBox="1"/>
          <p:nvPr/>
        </p:nvSpPr>
        <p:spPr>
          <a:xfrm>
            <a:off x="8410632" y="4267754"/>
            <a:ext cx="24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a range up to 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68BD1-52C6-9A4D-8F95-3A018F8AA29B}"/>
              </a:ext>
            </a:extLst>
          </p:cNvPr>
          <p:cNvSpPr txBox="1"/>
          <p:nvPr/>
        </p:nvSpPr>
        <p:spPr>
          <a:xfrm>
            <a:off x="8529318" y="5120638"/>
            <a:ext cx="223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Makes the range a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A00DC-23EB-6B2E-A8F3-E7BB96B8F1AA}"/>
              </a:ext>
            </a:extLst>
          </p:cNvPr>
          <p:cNvSpPr txBox="1"/>
          <p:nvPr/>
        </p:nvSpPr>
        <p:spPr>
          <a:xfrm>
            <a:off x="8485909" y="5956897"/>
            <a:ext cx="2589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Returns the reverse order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BA07E8-35F2-A8B2-E79B-484A544A85F8}"/>
              </a:ext>
            </a:extLst>
          </p:cNvPr>
          <p:cNvCxnSpPr/>
          <p:nvPr/>
        </p:nvCxnSpPr>
        <p:spPr>
          <a:xfrm flipH="1">
            <a:off x="4405745" y="4436918"/>
            <a:ext cx="381346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4F8989-47A3-AD4B-753E-C2F783A3932F}"/>
              </a:ext>
            </a:extLst>
          </p:cNvPr>
          <p:cNvCxnSpPr/>
          <p:nvPr/>
        </p:nvCxnSpPr>
        <p:spPr>
          <a:xfrm flipH="1">
            <a:off x="4516582" y="5305304"/>
            <a:ext cx="381346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0171C-916B-78B6-2522-A88E9F5A6F26}"/>
              </a:ext>
            </a:extLst>
          </p:cNvPr>
          <p:cNvCxnSpPr/>
          <p:nvPr/>
        </p:nvCxnSpPr>
        <p:spPr>
          <a:xfrm flipH="1">
            <a:off x="4672445" y="6141563"/>
            <a:ext cx="381346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177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879E-6F63-23F7-A851-DDD81B97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Conditional statements: if, </a:t>
            </a:r>
            <a:r>
              <a:rPr lang="en-US" dirty="0" err="1"/>
              <a:t>elif</a:t>
            </a:r>
            <a:r>
              <a:rPr lang="en-US" dirty="0"/>
              <a:t>,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927A8-F687-6E38-AAF6-E85870DBA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91" y="1430771"/>
            <a:ext cx="10515600" cy="1021484"/>
          </a:xfrm>
        </p:spPr>
        <p:txBody>
          <a:bodyPr>
            <a:normAutofit/>
          </a:bodyPr>
          <a:lstStyle/>
          <a:p>
            <a:r>
              <a:rPr lang="en-US" dirty="0"/>
              <a:t>The if, </a:t>
            </a:r>
            <a:r>
              <a:rPr lang="en-US" dirty="0" err="1"/>
              <a:t>elif</a:t>
            </a:r>
            <a:r>
              <a:rPr lang="en-US" dirty="0"/>
              <a:t>, and else statements are the most commonly used control flow statements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0966E-CE5D-E117-635B-1D80DE055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59" t="791" r="359" b="6126"/>
          <a:stretch/>
        </p:blipFill>
        <p:spPr>
          <a:xfrm>
            <a:off x="3576204" y="1818410"/>
            <a:ext cx="6286500" cy="4894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9D0AC-43F9-D559-C080-A30B5EBA6931}"/>
              </a:ext>
            </a:extLst>
          </p:cNvPr>
          <p:cNvSpPr txBox="1"/>
          <p:nvPr/>
        </p:nvSpPr>
        <p:spPr>
          <a:xfrm>
            <a:off x="10100252" y="2701349"/>
            <a:ext cx="125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condition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691D1-4706-FC88-A11C-164FFD68754C}"/>
              </a:ext>
            </a:extLst>
          </p:cNvPr>
          <p:cNvSpPr txBox="1"/>
          <p:nvPr/>
        </p:nvSpPr>
        <p:spPr>
          <a:xfrm>
            <a:off x="9862704" y="33121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Else Block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E7F43D-25EB-50C0-8C1E-DAD7BB9B8F82}"/>
              </a:ext>
            </a:extLst>
          </p:cNvPr>
          <p:cNvCxnSpPr/>
          <p:nvPr/>
        </p:nvCxnSpPr>
        <p:spPr>
          <a:xfrm flipH="1">
            <a:off x="6941127" y="2893748"/>
            <a:ext cx="3044537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8C32AA39-F1E9-3099-581F-76A4B6B3D803}"/>
              </a:ext>
            </a:extLst>
          </p:cNvPr>
          <p:cNvSpPr/>
          <p:nvPr/>
        </p:nvSpPr>
        <p:spPr>
          <a:xfrm>
            <a:off x="8312727" y="3070681"/>
            <a:ext cx="831273" cy="758824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95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8011-8556-B311-BE02-7547DDB8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13C54-576F-4752-564E-4FCCF6A36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8460"/>
            <a:ext cx="10515600" cy="120049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27D12-883A-CC1E-5C0D-6B0E29DCA474}"/>
              </a:ext>
            </a:extLst>
          </p:cNvPr>
          <p:cNvSpPr txBox="1"/>
          <p:nvPr/>
        </p:nvSpPr>
        <p:spPr>
          <a:xfrm>
            <a:off x="838200" y="1690688"/>
            <a:ext cx="101593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Jupyter</a:t>
            </a:r>
            <a:r>
              <a:rPr lang="en-US" sz="3200" dirty="0"/>
              <a:t> is an open source and interactive web-based interface to Python, which is widely used for scientific computing and data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It provides a simple, effective means of sharing content and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Installation – first make sure Anaconda is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Getting started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730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C4FF89-1E35-B81B-9409-63D7E5C9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Conditional statements: if, </a:t>
            </a:r>
            <a:r>
              <a:rPr lang="en-US" dirty="0" err="1"/>
              <a:t>elif</a:t>
            </a:r>
            <a:r>
              <a:rPr lang="en-US" dirty="0"/>
              <a:t>, else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72FD7-2E2F-DEA5-5269-B6496891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3"/>
          <a:stretch/>
        </p:blipFill>
        <p:spPr>
          <a:xfrm>
            <a:off x="1049481" y="1690688"/>
            <a:ext cx="5336309" cy="474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D80B6-289B-E7DA-ED82-915AEDB06149}"/>
              </a:ext>
            </a:extLst>
          </p:cNvPr>
          <p:cNvSpPr txBox="1"/>
          <p:nvPr/>
        </p:nvSpPr>
        <p:spPr>
          <a:xfrm>
            <a:off x="7411026" y="370938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Nested if, </a:t>
            </a:r>
            <a:r>
              <a:rPr lang="en-US" dirty="0" err="1"/>
              <a:t>elif</a:t>
            </a:r>
            <a:r>
              <a:rPr lang="en-US" dirty="0"/>
              <a:t> and else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334C1C6-EA0F-60B4-72BB-6690B928D5AE}"/>
              </a:ext>
            </a:extLst>
          </p:cNvPr>
          <p:cNvSpPr/>
          <p:nvPr/>
        </p:nvSpPr>
        <p:spPr>
          <a:xfrm>
            <a:off x="6504709" y="2784764"/>
            <a:ext cx="613064" cy="259772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72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10B8-4D12-54AC-C2B6-49E92843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Control Statements: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CA905-F839-4809-E859-CAB802E7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82" y="1409988"/>
            <a:ext cx="10515600" cy="761711"/>
          </a:xfrm>
        </p:spPr>
        <p:txBody>
          <a:bodyPr/>
          <a:lstStyle/>
          <a:p>
            <a:r>
              <a:rPr lang="en-US" dirty="0"/>
              <a:t>A for loop is used to iterate over a collection (like list ) or an iterator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D8D4A-915F-BA4A-45E4-E89C2D640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1"/>
          <a:stretch/>
        </p:blipFill>
        <p:spPr>
          <a:xfrm>
            <a:off x="630382" y="1880754"/>
            <a:ext cx="10571170" cy="4353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C2BB1-C550-46F3-A49A-65166A5A2C51}"/>
              </a:ext>
            </a:extLst>
          </p:cNvPr>
          <p:cNvSpPr txBox="1"/>
          <p:nvPr/>
        </p:nvSpPr>
        <p:spPr>
          <a:xfrm>
            <a:off x="6681355" y="2457799"/>
            <a:ext cx="176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loop iterator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459EE-EA80-8A70-278B-05E5FB3C0524}"/>
              </a:ext>
            </a:extLst>
          </p:cNvPr>
          <p:cNvSpPr txBox="1"/>
          <p:nvPr/>
        </p:nvSpPr>
        <p:spPr>
          <a:xfrm>
            <a:off x="6681355" y="2878177"/>
            <a:ext cx="204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Continue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23B46-DC93-1F42-87E3-A6DEBDF37FD7}"/>
              </a:ext>
            </a:extLst>
          </p:cNvPr>
          <p:cNvSpPr txBox="1"/>
          <p:nvPr/>
        </p:nvSpPr>
        <p:spPr>
          <a:xfrm>
            <a:off x="6681355" y="4800604"/>
            <a:ext cx="172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statement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82AFBC-65ED-88E8-F863-E5888E6D810E}"/>
              </a:ext>
            </a:extLst>
          </p:cNvPr>
          <p:cNvCxnSpPr/>
          <p:nvPr/>
        </p:nvCxnSpPr>
        <p:spPr>
          <a:xfrm flipH="1">
            <a:off x="4301836" y="2598478"/>
            <a:ext cx="237951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B6F328-6B95-F7CA-BFF7-1ECFDEE01913}"/>
              </a:ext>
            </a:extLst>
          </p:cNvPr>
          <p:cNvCxnSpPr/>
          <p:nvPr/>
        </p:nvCxnSpPr>
        <p:spPr>
          <a:xfrm flipH="1">
            <a:off x="4062844" y="5066027"/>
            <a:ext cx="237951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5757CF-7ED9-5AE7-C253-8F3C349321E8}"/>
              </a:ext>
            </a:extLst>
          </p:cNvPr>
          <p:cNvCxnSpPr/>
          <p:nvPr/>
        </p:nvCxnSpPr>
        <p:spPr>
          <a:xfrm flipH="1">
            <a:off x="4301835" y="3060130"/>
            <a:ext cx="237951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423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D2A2-17F7-08A3-D197-305D588B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407A-CFB7-E877-1759-5DD493E5C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setup of a work environment using Anaconda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Identify the important built-in data types for Python </a:t>
            </a:r>
          </a:p>
          <a:p>
            <a:r>
              <a:rPr lang="en-US" dirty="0"/>
              <a:t>Discuss often-used data structures, such as lists and dictionaries</a:t>
            </a:r>
          </a:p>
          <a:p>
            <a:r>
              <a:rPr lang="en-US" dirty="0"/>
              <a:t>Illustrate more sophisticated and selective access in data structures with slicing</a:t>
            </a:r>
          </a:p>
          <a:p>
            <a:r>
              <a:rPr lang="en-US" dirty="0" err="1"/>
              <a:t>Describte</a:t>
            </a:r>
            <a:r>
              <a:rPr lang="en-US" dirty="0"/>
              <a:t> basic operators and functions </a:t>
            </a:r>
          </a:p>
          <a:p>
            <a:r>
              <a:rPr lang="en-US" dirty="0"/>
              <a:t>Demonstrate basic control structures in Python</a:t>
            </a:r>
          </a:p>
        </p:txBody>
      </p:sp>
    </p:spTree>
    <p:extLst>
      <p:ext uri="{BB962C8B-B14F-4D97-AF65-F5344CB8AC3E}">
        <p14:creationId xmlns:p14="http://schemas.microsoft.com/office/powerpoint/2010/main" val="1949939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C190-16C8-4E71-10D9-F72D632B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31"/>
            <a:ext cx="10515600" cy="68169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 err="1"/>
              <a:t>Jupyter</a:t>
            </a:r>
            <a:r>
              <a:rPr lang="en-US" dirty="0"/>
              <a:t> Notebook: Installation (Windows)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BFDC-4587-A371-FC83-8E1933B3E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172"/>
            <a:ext cx="10515600" cy="1481208"/>
          </a:xfrm>
        </p:spPr>
        <p:txBody>
          <a:bodyPr>
            <a:normAutofit/>
          </a:bodyPr>
          <a:lstStyle/>
          <a:p>
            <a:r>
              <a:rPr lang="en-US" sz="2400" dirty="0"/>
              <a:t>Launch Anaconda Prompt</a:t>
            </a:r>
          </a:p>
          <a:p>
            <a:r>
              <a:rPr lang="en-US" sz="2400" dirty="0"/>
              <a:t>Within Anaconda Prompt, install </a:t>
            </a:r>
            <a:r>
              <a:rPr lang="en-US" sz="2400" dirty="0" err="1"/>
              <a:t>Jupyter</a:t>
            </a:r>
            <a:r>
              <a:rPr lang="en-US" sz="2400" dirty="0"/>
              <a:t> Notebook using the command shown and press 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DEC43-E3B0-07D9-B9C4-6DFD65C8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05" y="2808751"/>
            <a:ext cx="9353418" cy="3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5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C190-16C8-4E71-10D9-F72D632B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8530"/>
            <a:ext cx="10515600" cy="68169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 err="1"/>
              <a:t>Jupyter</a:t>
            </a:r>
            <a:r>
              <a:rPr lang="en-US" dirty="0"/>
              <a:t> Notebook: Installation (MacOS)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BFDC-4587-A371-FC83-8E1933B3E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30"/>
            <a:ext cx="10515600" cy="1372350"/>
          </a:xfrm>
        </p:spPr>
        <p:txBody>
          <a:bodyPr>
            <a:normAutofit/>
          </a:bodyPr>
          <a:lstStyle/>
          <a:p>
            <a:r>
              <a:rPr lang="en-US" sz="2000" dirty="0"/>
              <a:t>Open the Terminal application. </a:t>
            </a:r>
          </a:p>
          <a:p>
            <a:r>
              <a:rPr lang="en-US" sz="2000" dirty="0"/>
              <a:t>In the terminal window, type the following command:  </a:t>
            </a:r>
            <a:r>
              <a:rPr lang="en-US" sz="2000" dirty="0" err="1"/>
              <a:t>conda</a:t>
            </a:r>
            <a:r>
              <a:rPr lang="en-US" sz="2000" dirty="0"/>
              <a:t> install </a:t>
            </a:r>
            <a:r>
              <a:rPr lang="en-US" sz="2000" dirty="0" err="1"/>
              <a:t>jupyter</a:t>
            </a:r>
            <a:r>
              <a:rPr lang="en-US" sz="2000" dirty="0"/>
              <a:t> </a:t>
            </a:r>
          </a:p>
          <a:p>
            <a:r>
              <a:rPr lang="en-US" sz="2000" dirty="0"/>
              <a:t>When </a:t>
            </a:r>
            <a:r>
              <a:rPr lang="en-US" sz="2000" dirty="0" err="1"/>
              <a:t>Jupyter</a:t>
            </a:r>
            <a:r>
              <a:rPr lang="en-US" sz="2000" dirty="0"/>
              <a:t> is installed type the command : </a:t>
            </a:r>
            <a:r>
              <a:rPr lang="en-US" sz="2000" dirty="0" err="1"/>
              <a:t>jupyter</a:t>
            </a:r>
            <a:r>
              <a:rPr lang="en-US" sz="2000" dirty="0"/>
              <a:t> notebook 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4DDA4-1587-E4D3-2EFA-55DC035D0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6" r="4266" b="76312"/>
          <a:stretch/>
        </p:blipFill>
        <p:spPr>
          <a:xfrm>
            <a:off x="1000897" y="2794025"/>
            <a:ext cx="6573794" cy="1150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0BD74-4B5F-4452-0D4E-6583FFF6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97" y="4321394"/>
            <a:ext cx="6573794" cy="873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FCAF45-AA3B-934A-9FEA-69B6BA5D4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394" y="5207876"/>
            <a:ext cx="71755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5B386-1539-268D-FBEB-FC8855CA4148}"/>
              </a:ext>
            </a:extLst>
          </p:cNvPr>
          <p:cNvSpPr txBox="1"/>
          <p:nvPr/>
        </p:nvSpPr>
        <p:spPr>
          <a:xfrm>
            <a:off x="7773117" y="2775449"/>
            <a:ext cx="417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Search for the Terminal Application</a:t>
            </a:r>
          </a:p>
          <a:p>
            <a:r>
              <a:rPr lang="en-US" dirty="0"/>
              <a:t> and open  the terminal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08A8A-FA4A-AD35-D6F5-0CE220F3D396}"/>
              </a:ext>
            </a:extLst>
          </p:cNvPr>
          <p:cNvSpPr txBox="1"/>
          <p:nvPr/>
        </p:nvSpPr>
        <p:spPr>
          <a:xfrm>
            <a:off x="7773117" y="4231679"/>
            <a:ext cx="411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If you are doing it for the first time</a:t>
            </a:r>
          </a:p>
          <a:p>
            <a:r>
              <a:rPr lang="en-US" dirty="0"/>
              <a:t>Install </a:t>
            </a:r>
            <a:r>
              <a:rPr lang="en-US" dirty="0" err="1"/>
              <a:t>Jupyter</a:t>
            </a:r>
            <a:r>
              <a:rPr lang="en-US" dirty="0"/>
              <a:t> via anaconda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69FCD-C76B-2A78-5784-5F52E9761829}"/>
              </a:ext>
            </a:extLst>
          </p:cNvPr>
          <p:cNvSpPr txBox="1"/>
          <p:nvPr/>
        </p:nvSpPr>
        <p:spPr>
          <a:xfrm>
            <a:off x="7909041" y="5665076"/>
            <a:ext cx="4119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this command opens a </a:t>
            </a:r>
            <a:r>
              <a:rPr lang="en-US" dirty="0" err="1"/>
              <a:t>Jupyter</a:t>
            </a:r>
            <a:r>
              <a:rPr lang="en-US" dirty="0"/>
              <a:t> window on your web  browser  </a:t>
            </a:r>
          </a:p>
        </p:txBody>
      </p:sp>
    </p:spTree>
    <p:extLst>
      <p:ext uri="{BB962C8B-B14F-4D97-AF65-F5344CB8AC3E}">
        <p14:creationId xmlns:p14="http://schemas.microsoft.com/office/powerpoint/2010/main" val="856049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3543-37BC-BDFD-BFDF-CDDDAD47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Notebook: Launching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072735-AD44-FEF1-47A1-5195BAEB8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357" y="1413114"/>
            <a:ext cx="8019536" cy="1572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BB3714-483E-F4C0-AAA3-C9F355434B39}"/>
              </a:ext>
            </a:extLst>
          </p:cNvPr>
          <p:cNvSpPr txBox="1"/>
          <p:nvPr/>
        </p:nvSpPr>
        <p:spPr>
          <a:xfrm>
            <a:off x="8855734" y="2084477"/>
            <a:ext cx="315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interface opens and you select</a:t>
            </a:r>
          </a:p>
          <a:p>
            <a:r>
              <a:rPr lang="en-US" sz="1600" dirty="0"/>
              <a:t>New and Python 3 as language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20F1F-FEFD-32A8-38D1-3641E89E4F93}"/>
              </a:ext>
            </a:extLst>
          </p:cNvPr>
          <p:cNvSpPr txBox="1"/>
          <p:nvPr/>
        </p:nvSpPr>
        <p:spPr>
          <a:xfrm>
            <a:off x="8675588" y="3156034"/>
            <a:ext cx="3441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new </a:t>
            </a:r>
            <a:r>
              <a:rPr lang="en-US" sz="1600" dirty="0" err="1"/>
              <a:t>Jupyter</a:t>
            </a:r>
            <a:r>
              <a:rPr lang="en-US" sz="1600" dirty="0"/>
              <a:t> notebook is launched </a:t>
            </a:r>
          </a:p>
          <a:p>
            <a:r>
              <a:rPr lang="en-US" sz="1600" dirty="0"/>
              <a:t>as a web page in your browser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7D4E9-EBDA-E32B-6D08-DD346010E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4"/>
          <a:stretch/>
        </p:blipFill>
        <p:spPr>
          <a:xfrm>
            <a:off x="677562" y="3070232"/>
            <a:ext cx="7451125" cy="1835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6726AF8-80B1-271F-81A9-AB1D80361F30}"/>
              </a:ext>
            </a:extLst>
          </p:cNvPr>
          <p:cNvSpPr/>
          <p:nvPr/>
        </p:nvSpPr>
        <p:spPr>
          <a:xfrm>
            <a:off x="838200" y="3081594"/>
            <a:ext cx="222421" cy="281198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279A89-D08C-0C0B-279E-DB48B6F59544}"/>
              </a:ext>
            </a:extLst>
          </p:cNvPr>
          <p:cNvCxnSpPr>
            <a:cxnSpLocks/>
          </p:cNvCxnSpPr>
          <p:nvPr/>
        </p:nvCxnSpPr>
        <p:spPr>
          <a:xfrm flipH="1" flipV="1">
            <a:off x="8007178" y="2144851"/>
            <a:ext cx="668410" cy="19945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B34E37-C185-D759-30EF-85AFB5140FF8}"/>
              </a:ext>
            </a:extLst>
          </p:cNvPr>
          <p:cNvCxnSpPr>
            <a:cxnSpLocks/>
          </p:cNvCxnSpPr>
          <p:nvPr/>
        </p:nvCxnSpPr>
        <p:spPr>
          <a:xfrm flipH="1">
            <a:off x="7127791" y="3336324"/>
            <a:ext cx="1285102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7F5206-2170-6E79-BE63-1834D3AC4DBE}"/>
              </a:ext>
            </a:extLst>
          </p:cNvPr>
          <p:cNvSpPr txBox="1"/>
          <p:nvPr/>
        </p:nvSpPr>
        <p:spPr>
          <a:xfrm>
            <a:off x="8837598" y="4134598"/>
            <a:ext cx="251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cell could be for : </a:t>
            </a:r>
          </a:p>
          <a:p>
            <a:r>
              <a:rPr lang="en-US" dirty="0"/>
              <a:t>Code and for Markdown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5310B5-7211-4F6E-AE89-BB0B64149C3F}"/>
              </a:ext>
            </a:extLst>
          </p:cNvPr>
          <p:cNvCxnSpPr>
            <a:cxnSpLocks/>
          </p:cNvCxnSpPr>
          <p:nvPr/>
        </p:nvCxnSpPr>
        <p:spPr>
          <a:xfrm flipH="1">
            <a:off x="4028303" y="4272905"/>
            <a:ext cx="41003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ACE81DD-4FFB-742D-805E-7DB595EB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62" y="5132483"/>
            <a:ext cx="7552038" cy="14194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56F9A40-028D-8BD7-107E-D31FC822E580}"/>
              </a:ext>
            </a:extLst>
          </p:cNvPr>
          <p:cNvSpPr txBox="1"/>
          <p:nvPr/>
        </p:nvSpPr>
        <p:spPr>
          <a:xfrm>
            <a:off x="8490757" y="5842212"/>
            <a:ext cx="3622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Markdown and write headers </a:t>
            </a:r>
          </a:p>
          <a:p>
            <a:r>
              <a:rPr lang="en-US" dirty="0"/>
              <a:t>Starting with # </a:t>
            </a:r>
          </a:p>
          <a:p>
            <a:r>
              <a:rPr lang="en-US" dirty="0"/>
              <a:t>For normal text just write on the cell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1B7A19-B8DB-9918-9A30-195165B79DB7}"/>
              </a:ext>
            </a:extLst>
          </p:cNvPr>
          <p:cNvCxnSpPr>
            <a:cxnSpLocks/>
          </p:cNvCxnSpPr>
          <p:nvPr/>
        </p:nvCxnSpPr>
        <p:spPr>
          <a:xfrm flipH="1">
            <a:off x="3906794" y="6176337"/>
            <a:ext cx="43228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53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7AA15-1076-A4C6-DE2E-0A32CB2A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785"/>
            <a:ext cx="10515600" cy="777215"/>
          </a:xfrm>
        </p:spPr>
        <p:txBody>
          <a:bodyPr/>
          <a:lstStyle/>
          <a:p>
            <a:pPr algn="ctr"/>
            <a:r>
              <a:rPr lang="en-US" dirty="0"/>
              <a:t>Getting Started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7F3A76-5AB1-ED52-4BD5-B56F16CA5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143000"/>
            <a:ext cx="8943218" cy="5349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9DB2B-6FC6-7A58-0FD8-64C0C21B1E14}"/>
              </a:ext>
            </a:extLst>
          </p:cNvPr>
          <p:cNvSpPr txBox="1"/>
          <p:nvPr/>
        </p:nvSpPr>
        <p:spPr>
          <a:xfrm>
            <a:off x="5819016" y="2228850"/>
            <a:ext cx="396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Execute the cell  with  (Shift+ Enter)</a:t>
            </a:r>
          </a:p>
        </p:txBody>
      </p:sp>
    </p:spTree>
    <p:extLst>
      <p:ext uri="{BB962C8B-B14F-4D97-AF65-F5344CB8AC3E}">
        <p14:creationId xmlns:p14="http://schemas.microsoft.com/office/powerpoint/2010/main" val="93645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D609-093F-7945-0D81-41E1B321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5242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Variables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49F2AD-6301-BC16-E110-D28DB571F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50" y="2819400"/>
            <a:ext cx="11808976" cy="3532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8F624C-D4B9-23F4-52FB-2670873CABD5}"/>
              </a:ext>
            </a:extLst>
          </p:cNvPr>
          <p:cNvSpPr txBox="1"/>
          <p:nvPr/>
        </p:nvSpPr>
        <p:spPr>
          <a:xfrm>
            <a:off x="685800" y="1828800"/>
            <a:ext cx="689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variable can be assigned to any value. Some of the characteristics are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7B66996-81D0-22C3-5161-3EA178BD31D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55695" y="2604294"/>
            <a:ext cx="1956549" cy="215106"/>
          </a:xfrm>
          <a:prstGeom prst="bentConnector3">
            <a:avLst>
              <a:gd name="adj1" fmla="val 100172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282B37-CCC8-ECD8-DED9-FA34A269AA17}"/>
              </a:ext>
            </a:extLst>
          </p:cNvPr>
          <p:cNvSpPr txBox="1"/>
          <p:nvPr/>
        </p:nvSpPr>
        <p:spPr>
          <a:xfrm>
            <a:off x="4117424" y="2450067"/>
            <a:ext cx="621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variable refers to the memory location of the assigned value.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9D535D6-D1BF-2693-7871-91F2AF1B062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55694" y="3823494"/>
            <a:ext cx="1956549" cy="215106"/>
          </a:xfrm>
          <a:prstGeom prst="bentConnector3">
            <a:avLst>
              <a:gd name="adj1" fmla="val 100172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784032B4-2655-2B63-240B-A7F5AA4AF9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57719" y="3823492"/>
            <a:ext cx="1956549" cy="215106"/>
          </a:xfrm>
          <a:prstGeom prst="bentConnector3">
            <a:avLst>
              <a:gd name="adj1" fmla="val 100172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900C37-A545-2B0F-8109-5E4A1109CEB7}"/>
              </a:ext>
            </a:extLst>
          </p:cNvPr>
          <p:cNvSpPr txBox="1"/>
          <p:nvPr/>
        </p:nvSpPr>
        <p:spPr>
          <a:xfrm>
            <a:off x="4314268" y="3606641"/>
            <a:ext cx="746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variable appears on the left while the assigned value appears on the right 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C724FD6-CEDC-AD40-2152-B254E92D7D6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60877" y="5351929"/>
            <a:ext cx="2581097" cy="268942"/>
          </a:xfrm>
          <a:prstGeom prst="bentConnector3">
            <a:avLst>
              <a:gd name="adj1" fmla="val 83864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ADF4FF-D626-4781-12D0-20DAFB0A90B1}"/>
              </a:ext>
            </a:extLst>
          </p:cNvPr>
          <p:cNvCxnSpPr>
            <a:cxnSpLocks/>
          </p:cNvCxnSpPr>
          <p:nvPr/>
        </p:nvCxnSpPr>
        <p:spPr>
          <a:xfrm flipH="1">
            <a:off x="3139149" y="5082988"/>
            <a:ext cx="1602824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E458DF-700D-5B10-8304-BBB406540F25}"/>
              </a:ext>
            </a:extLst>
          </p:cNvPr>
          <p:cNvSpPr txBox="1"/>
          <p:nvPr/>
        </p:nvSpPr>
        <p:spPr>
          <a:xfrm>
            <a:off x="5116989" y="4982597"/>
            <a:ext cx="619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data type of the variable and the assigned value is the same</a:t>
            </a:r>
          </a:p>
        </p:txBody>
      </p:sp>
    </p:spTree>
    <p:extLst>
      <p:ext uri="{BB962C8B-B14F-4D97-AF65-F5344CB8AC3E}">
        <p14:creationId xmlns:p14="http://schemas.microsoft.com/office/powerpoint/2010/main" val="358026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479C-3515-9B9D-CB26-3A43D274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Multiple Assignments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75D2BB-88BF-DF7A-A03B-6D49B0F62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817516" cy="4829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3AD7F8-C311-BD55-97FF-734395BEB702}"/>
              </a:ext>
            </a:extLst>
          </p:cNvPr>
          <p:cNvSpPr txBox="1"/>
          <p:nvPr/>
        </p:nvSpPr>
        <p:spPr>
          <a:xfrm>
            <a:off x="964277" y="1321356"/>
            <a:ext cx="896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access a variable only if it is defined. You can define multiple variables simultaneously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AA7EC-FA19-1D02-04B5-69761D21D9E2}"/>
              </a:ext>
            </a:extLst>
          </p:cNvPr>
          <p:cNvSpPr txBox="1"/>
          <p:nvPr/>
        </p:nvSpPr>
        <p:spPr>
          <a:xfrm>
            <a:off x="5831319" y="1851080"/>
            <a:ext cx="508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a variable without assignment ends to error!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C43AA-394B-7F59-00C9-38956C54E941}"/>
              </a:ext>
            </a:extLst>
          </p:cNvPr>
          <p:cNvSpPr txBox="1"/>
          <p:nvPr/>
        </p:nvSpPr>
        <p:spPr>
          <a:xfrm>
            <a:off x="5896802" y="3274538"/>
            <a:ext cx="341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a variable with assignment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4CC2B6-CA39-8745-4E02-D039FF1A92AE}"/>
              </a:ext>
            </a:extLst>
          </p:cNvPr>
          <p:cNvCxnSpPr/>
          <p:nvPr/>
        </p:nvCxnSpPr>
        <p:spPr>
          <a:xfrm flipH="1">
            <a:off x="3491345" y="2035746"/>
            <a:ext cx="223162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50E49D-F2A9-A3A3-1216-12B85A411D39}"/>
              </a:ext>
            </a:extLst>
          </p:cNvPr>
          <p:cNvCxnSpPr/>
          <p:nvPr/>
        </p:nvCxnSpPr>
        <p:spPr>
          <a:xfrm flipH="1">
            <a:off x="3491345" y="3411828"/>
            <a:ext cx="2231628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F5CE6A4-A50E-5BF2-6CC7-8B2FBC286F39}"/>
              </a:ext>
            </a:extLst>
          </p:cNvPr>
          <p:cNvSpPr/>
          <p:nvPr/>
        </p:nvSpPr>
        <p:spPr>
          <a:xfrm>
            <a:off x="5194995" y="4105535"/>
            <a:ext cx="503710" cy="1717041"/>
          </a:xfrm>
          <a:prstGeom prst="rightBrac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DCB06-D873-B8C0-5172-6C702F4B9BFB}"/>
              </a:ext>
            </a:extLst>
          </p:cNvPr>
          <p:cNvSpPr txBox="1"/>
          <p:nvPr/>
        </p:nvSpPr>
        <p:spPr>
          <a:xfrm>
            <a:off x="5896802" y="4856437"/>
            <a:ext cx="433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a variable with multiple assignments </a:t>
            </a:r>
          </a:p>
        </p:txBody>
      </p:sp>
    </p:spTree>
    <p:extLst>
      <p:ext uri="{BB962C8B-B14F-4D97-AF65-F5344CB8AC3E}">
        <p14:creationId xmlns:p14="http://schemas.microsoft.com/office/powerpoint/2010/main" val="2349432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4964</TotalTime>
  <Words>1129</Words>
  <Application>Microsoft Macintosh PowerPoint</Application>
  <PresentationFormat>Widescreen</PresentationFormat>
  <Paragraphs>163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Office Theme</vt:lpstr>
      <vt:lpstr>Python Essentials</vt:lpstr>
      <vt:lpstr>Learning Objectives </vt:lpstr>
      <vt:lpstr>1. Jupyter Notebook</vt:lpstr>
      <vt:lpstr> Jupyter Notebook: Installation (Windows) </vt:lpstr>
      <vt:lpstr> Jupyter Notebook: Installation (MacOS) </vt:lpstr>
      <vt:lpstr>Jupyter Notebook: Launching </vt:lpstr>
      <vt:lpstr>Getting Started</vt:lpstr>
      <vt:lpstr>Variables </vt:lpstr>
      <vt:lpstr>Multiple Assignments </vt:lpstr>
      <vt:lpstr>Assignments and Reference </vt:lpstr>
      <vt:lpstr>2. Data types and structures </vt:lpstr>
      <vt:lpstr>Data Types: Numeric</vt:lpstr>
      <vt:lpstr>Basic Data Types: Strings </vt:lpstr>
      <vt:lpstr>Basic Data Types: None and Booleans (True or False ) </vt:lpstr>
      <vt:lpstr>Type Casting </vt:lpstr>
      <vt:lpstr>3. Data Structures : Lists and Dictionaries</vt:lpstr>
      <vt:lpstr>3.1 Lists </vt:lpstr>
      <vt:lpstr>PowerPoint Presentation</vt:lpstr>
      <vt:lpstr>PowerPoint Presentation</vt:lpstr>
      <vt:lpstr>Data structure: Slicing Lists</vt:lpstr>
      <vt:lpstr>3.2 Data Structures: Dictionary (dict)</vt:lpstr>
      <vt:lpstr>4 Basic Operator: in </vt:lpstr>
      <vt:lpstr>Basic Operator: +</vt:lpstr>
      <vt:lpstr>Basic Operator: *</vt:lpstr>
      <vt:lpstr>5. Functions </vt:lpstr>
      <vt:lpstr>Functions:</vt:lpstr>
      <vt:lpstr>Functions: Returning Values</vt:lpstr>
      <vt:lpstr>Build- in Sequence Functions:  </vt:lpstr>
      <vt:lpstr>6 Conditional statements: if, elif, else</vt:lpstr>
      <vt:lpstr>6 Conditional statements: if, elif, else</vt:lpstr>
      <vt:lpstr>7. Control Statements: for Loops</vt:lpstr>
      <vt:lpstr>Learning Objectives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Essentials</dc:title>
  <dc:creator>Tziraki, Maria</dc:creator>
  <cp:lastModifiedBy>Cash, Dave</cp:lastModifiedBy>
  <cp:revision>5</cp:revision>
  <dcterms:created xsi:type="dcterms:W3CDTF">2023-05-18T15:47:49Z</dcterms:created>
  <dcterms:modified xsi:type="dcterms:W3CDTF">2023-06-09T22:36:13Z</dcterms:modified>
</cp:coreProperties>
</file>